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60" r:id="rId7"/>
    <p:sldId id="262" r:id="rId8"/>
    <p:sldId id="270" r:id="rId9"/>
    <p:sldId id="272" r:id="rId10"/>
    <p:sldId id="264" r:id="rId11"/>
    <p:sldId id="271" r:id="rId12"/>
    <p:sldId id="265" r:id="rId13"/>
    <p:sldId id="267" r:id="rId14"/>
    <p:sldId id="266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86" autoAdjust="0"/>
    <p:restoredTop sz="94660"/>
  </p:normalViewPr>
  <p:slideViewPr>
    <p:cSldViewPr snapToGrid="0">
      <p:cViewPr>
        <p:scale>
          <a:sx n="66" d="100"/>
          <a:sy n="66" d="100"/>
        </p:scale>
        <p:origin x="6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97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007" y="275100"/>
            <a:ext cx="11608068" cy="892934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CM filter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responses using 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multi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tone sources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500671" y="2600142"/>
            <a:ext cx="4611370" cy="282575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042" y="1283653"/>
            <a:ext cx="4125428" cy="2729364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043" y="4013017"/>
            <a:ext cx="4125428" cy="284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637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08007" y="275100"/>
            <a:ext cx="11608068" cy="892934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M filter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responses using 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multi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tone sources</a:t>
            </a: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1182438" y="2747110"/>
            <a:ext cx="5207000" cy="265366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927" y="1035619"/>
            <a:ext cx="4031549" cy="2828592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926" y="3864211"/>
            <a:ext cx="4031549" cy="29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08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764" y="183951"/>
            <a:ext cx="11597489" cy="1273657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Generate noise 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source 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and simulate with filter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4952" y="1457608"/>
            <a:ext cx="10763896" cy="442714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de-DE" sz="3000" b="1" dirty="0" smtClean="0"/>
              <a:t>Hardware Part</a:t>
            </a:r>
            <a:endParaRPr lang="en-US" sz="3000" b="1" dirty="0" smtClean="0"/>
          </a:p>
          <a:p>
            <a:r>
              <a:rPr lang="en-US" dirty="0" smtClean="0"/>
              <a:t>As a </a:t>
            </a:r>
            <a:r>
              <a:rPr lang="en-US" dirty="0" smtClean="0"/>
              <a:t>noise source </a:t>
            </a:r>
            <a:r>
              <a:rPr lang="en-US" dirty="0" smtClean="0"/>
              <a:t>Comb generator is used.</a:t>
            </a:r>
          </a:p>
          <a:p>
            <a:r>
              <a:rPr lang="en-US" dirty="0"/>
              <a:t>Comb generator is </a:t>
            </a:r>
            <a:r>
              <a:rPr lang="en-US" dirty="0" smtClean="0"/>
              <a:t>producing multiple harmonies at</a:t>
            </a:r>
            <a:r>
              <a:rPr lang="en-US" dirty="0" smtClean="0"/>
              <a:t> </a:t>
            </a:r>
            <a:r>
              <a:rPr lang="en-US" dirty="0" smtClean="0"/>
              <a:t>12, 36, 60, 84,……MHz</a:t>
            </a:r>
          </a:p>
          <a:p>
            <a:r>
              <a:rPr lang="en-US" dirty="0"/>
              <a:t>The amplitude is measured </a:t>
            </a:r>
            <a:r>
              <a:rPr lang="en-US" dirty="0" smtClean="0"/>
              <a:t>in </a:t>
            </a:r>
            <a:r>
              <a:rPr lang="en-US" dirty="0" smtClean="0"/>
              <a:t>mV and the power is measured </a:t>
            </a:r>
            <a:r>
              <a:rPr lang="en-US" dirty="0" smtClean="0"/>
              <a:t>as </a:t>
            </a:r>
            <a:r>
              <a:rPr lang="en-US" dirty="0" err="1" smtClean="0"/>
              <a:t>dBC</a:t>
            </a:r>
            <a:r>
              <a:rPr lang="en-US" dirty="0" smtClean="0"/>
              <a:t>. </a:t>
            </a:r>
          </a:p>
          <a:p>
            <a:pPr marL="0" indent="0">
              <a:buNone/>
            </a:pPr>
            <a:r>
              <a:rPr lang="de-DE" sz="3000" b="1" dirty="0" smtClean="0"/>
              <a:t>Sofatware Part</a:t>
            </a:r>
            <a:endParaRPr lang="en-US" sz="3000" b="1" dirty="0" smtClean="0"/>
          </a:p>
          <a:p>
            <a:r>
              <a:rPr lang="en-US" dirty="0" smtClean="0"/>
              <a:t>In AWR only </a:t>
            </a:r>
            <a:r>
              <a:rPr lang="en-US" dirty="0" smtClean="0"/>
              <a:t>5 </a:t>
            </a:r>
            <a:r>
              <a:rPr lang="en-US" dirty="0" smtClean="0"/>
              <a:t>tones were taken (AWR allows max 8 tones).</a:t>
            </a:r>
          </a:p>
          <a:p>
            <a:r>
              <a:rPr lang="en-US" dirty="0" smtClean="0"/>
              <a:t>The noise source is calibrated in AWR with the designed filter and the result was observed. </a:t>
            </a:r>
          </a:p>
          <a:p>
            <a:r>
              <a:rPr lang="en-US" dirty="0" smtClean="0"/>
              <a:t>At the above frequencies all the output frequencies behaves like stop band.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246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8764" y="183951"/>
            <a:ext cx="11597489" cy="1273657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Generating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noise 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sources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916" y="1324397"/>
            <a:ext cx="3898271" cy="25265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1188" y="1324397"/>
            <a:ext cx="6518308" cy="25439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350" y="3878061"/>
            <a:ext cx="4586146" cy="30245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2241382" y="2447974"/>
            <a:ext cx="3013502" cy="583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10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342341" y="564508"/>
            <a:ext cx="8805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SIMULATING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NOISE SOURCE WITH FILTER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943" y="1468131"/>
            <a:ext cx="3940444" cy="21220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381" y="3590223"/>
            <a:ext cx="4282016" cy="32677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943" y="3590223"/>
            <a:ext cx="5127897" cy="3267777"/>
          </a:xfrm>
          <a:prstGeom prst="rect">
            <a:avLst/>
          </a:prstGeom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456607"/>
              </p:ext>
            </p:extLst>
          </p:nvPr>
        </p:nvGraphicFramePr>
        <p:xfrm>
          <a:off x="6891688" y="1453971"/>
          <a:ext cx="4060709" cy="212209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53718"/>
                <a:gridCol w="1806991"/>
              </a:tblGrid>
              <a:tr h="3536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Frequency (MHz)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Power (dBm)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36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-48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36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36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-49.4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36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60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-47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36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84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-47.3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36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108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-41.3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691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66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94234"/>
          </a:xfrm>
        </p:spPr>
        <p:txBody>
          <a:bodyPr/>
          <a:lstStyle/>
          <a:p>
            <a:r>
              <a:rPr lang="en-US" dirty="0" smtClean="0"/>
              <a:t>Activities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475713"/>
            <a:ext cx="9905999" cy="510615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Filter Design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Component Selection (Choke, Capacitors)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Two mode Designing (both is AWR and Hardware simulation(PCB))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 parameter measurement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Identify filter responses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(frequency and time)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Compare responses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(both is software and Hardware simulation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Identify filter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responses using both single and multi tone sources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Generate noise sources (both in Hardware and AWR)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Simulate the filter with noise source (both in AWR and Lab)</a:t>
            </a: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656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EMI filter is designed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reduce high frequency electronic noise that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cause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interference with other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devices where considering the conducted emission produced by the components inside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EMI filter is generally a superposition of CM and DM filter.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We have designed the filter work like a low pass filter.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Transmission loss and Insertion loss was measured. 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941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75304"/>
          </a:xfrm>
        </p:spPr>
        <p:txBody>
          <a:bodyPr/>
          <a:lstStyle/>
          <a:p>
            <a:r>
              <a:rPr lang="en-US" dirty="0"/>
              <a:t>Component Selection (Choke, Capacitors)</a:t>
            </a:r>
          </a:p>
        </p:txBody>
      </p:sp>
      <p:pic>
        <p:nvPicPr>
          <p:cNvPr id="1026" name="Picture 2" descr="Figure 1 shows a simple single stage power supply filt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3596" y="2116035"/>
            <a:ext cx="48006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685045" y="2291023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Consists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 passive components, including capacitors and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inductors. A common mode choke is used instead of inductors which itself works like a filter.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CM CHOKE (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744272102 -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Würth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Elektronik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 is considered in the experiment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EMI filter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uses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capacitors to bypass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unwanted high frequency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noise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from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circuits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450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02274"/>
          </a:xfrm>
        </p:spPr>
        <p:txBody>
          <a:bodyPr/>
          <a:lstStyle/>
          <a:p>
            <a:r>
              <a:rPr lang="de-DE" dirty="0" smtClean="0"/>
              <a:t>Conducted Emission Measurement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885" y="1913313"/>
            <a:ext cx="10431395" cy="3541714"/>
          </a:xfrm>
        </p:spPr>
        <p:txBody>
          <a:bodyPr/>
          <a:lstStyle/>
          <a:p>
            <a:r>
              <a:rPr lang="de-DE" dirty="0" smtClean="0"/>
              <a:t>Measurements devided into CM noise and DM noise.</a:t>
            </a:r>
          </a:p>
          <a:p>
            <a:r>
              <a:rPr lang="de-DE" dirty="0" smtClean="0"/>
              <a:t>CMN: </a:t>
            </a:r>
          </a:p>
          <a:p>
            <a:pPr lvl="1"/>
            <a:r>
              <a:rPr lang="en-US" dirty="0" smtClean="0"/>
              <a:t>CMN </a:t>
            </a:r>
            <a:r>
              <a:rPr lang="en-US" dirty="0"/>
              <a:t>current flows in the same </a:t>
            </a:r>
            <a:r>
              <a:rPr lang="en-US" dirty="0" smtClean="0"/>
              <a:t>direction and </a:t>
            </a:r>
            <a:r>
              <a:rPr lang="en-US" dirty="0"/>
              <a:t>returns via the </a:t>
            </a:r>
            <a:r>
              <a:rPr lang="en-US" dirty="0" smtClean="0"/>
              <a:t>ground. </a:t>
            </a:r>
          </a:p>
          <a:p>
            <a:pPr lvl="1"/>
            <a:r>
              <a:rPr lang="en-US" dirty="0" smtClean="0"/>
              <a:t>CMN </a:t>
            </a:r>
            <a:r>
              <a:rPr lang="en-US" dirty="0"/>
              <a:t>can be suppressed by the </a:t>
            </a:r>
            <a:r>
              <a:rPr lang="en-US" dirty="0" smtClean="0"/>
              <a:t>CM CHOKE </a:t>
            </a:r>
            <a:r>
              <a:rPr lang="en-US" dirty="0"/>
              <a:t>and </a:t>
            </a:r>
            <a:r>
              <a:rPr lang="en-US" dirty="0" smtClean="0"/>
              <a:t>Y-capacitors.</a:t>
            </a:r>
          </a:p>
          <a:p>
            <a:r>
              <a:rPr lang="de-DE" dirty="0"/>
              <a:t>DMN</a:t>
            </a:r>
          </a:p>
          <a:p>
            <a:pPr lvl="1"/>
            <a:r>
              <a:rPr lang="en-US" dirty="0"/>
              <a:t>DMN current flows along </a:t>
            </a:r>
            <a:r>
              <a:rPr lang="en-US" dirty="0" smtClean="0"/>
              <a:t>the line and </a:t>
            </a:r>
            <a:r>
              <a:rPr lang="en-US" dirty="0"/>
              <a:t>returns along the </a:t>
            </a:r>
            <a:r>
              <a:rPr lang="en-US" dirty="0" smtClean="0"/>
              <a:t>neutral.</a:t>
            </a:r>
          </a:p>
          <a:p>
            <a:pPr lvl="1"/>
            <a:r>
              <a:rPr lang="en-US" dirty="0"/>
              <a:t>DMN can be suppressed using X-capacitors</a:t>
            </a:r>
            <a:endParaRPr lang="en-US" dirty="0"/>
          </a:p>
        </p:txBody>
      </p:sp>
      <p:pic>
        <p:nvPicPr>
          <p:cNvPr id="2050" name="Picture 2" descr="Figure 19: Differential mode section of the power line filt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7469" y="4309652"/>
            <a:ext cx="3738479" cy="185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igure 20: Common mode section of the power line fil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7469" y="2205092"/>
            <a:ext cx="3738479" cy="1712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8285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2" y="618518"/>
            <a:ext cx="11328934" cy="902464"/>
          </a:xfrm>
        </p:spPr>
        <p:txBody>
          <a:bodyPr>
            <a:noAutofit/>
          </a:bodyPr>
          <a:lstStyle/>
          <a:p>
            <a:pPr algn="ctr"/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CM filter Design and measured responses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786" y="1520982"/>
            <a:ext cx="6055560" cy="26003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2952" y="1532344"/>
            <a:ext cx="3632232" cy="25890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786" y="4163381"/>
            <a:ext cx="3009550" cy="24932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2952" y="4163381"/>
            <a:ext cx="3632232" cy="249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00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76" y="500823"/>
            <a:ext cx="11162922" cy="89341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filter Design and measured responses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662" y="1569620"/>
            <a:ext cx="6238065" cy="24633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711" y="1569620"/>
            <a:ext cx="3406190" cy="2463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662" y="4131370"/>
            <a:ext cx="3579263" cy="24317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8711" y="4131370"/>
            <a:ext cx="3406190" cy="243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32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PCB Design of CM and dm filter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43" t="23859" r="2442" b="28140"/>
          <a:stretch/>
        </p:blipFill>
        <p:spPr>
          <a:xfrm>
            <a:off x="1024568" y="1862943"/>
            <a:ext cx="4635088" cy="24932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0" t="36351" r="6021" b="28281"/>
          <a:stretch/>
        </p:blipFill>
        <p:spPr>
          <a:xfrm rot="10800000">
            <a:off x="5869020" y="3859731"/>
            <a:ext cx="5440663" cy="233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685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36883" y="746738"/>
            <a:ext cx="11608068" cy="892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filter responses using multi tone sources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2270" y="2306891"/>
            <a:ext cx="1066479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The time domain signal used in the Fourier series is </a:t>
            </a:r>
            <a:r>
              <a:rPr lang="en-US" i="1" dirty="0">
                <a:latin typeface="Arial" panose="020B0604020202020204" pitchFamily="34" charset="0"/>
                <a:ea typeface="Calibri" panose="020F0502020204030204" pitchFamily="34" charset="0"/>
              </a:rPr>
              <a:t>periodic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 and </a:t>
            </a:r>
            <a:r>
              <a:rPr lang="en-US" i="1" dirty="0">
                <a:latin typeface="Arial" panose="020B0604020202020204" pitchFamily="34" charset="0"/>
                <a:ea typeface="Calibri" panose="020F0502020204030204" pitchFamily="34" charset="0"/>
              </a:rPr>
              <a:t>continuous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. </a:t>
            </a:r>
            <a:endParaRPr lang="en-US" dirty="0" smtClean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</a:rPr>
              <a:t>Periodic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signals have a frequency spectrum consisting of </a:t>
            </a:r>
            <a:r>
              <a:rPr lang="en-US" b="1" dirty="0">
                <a:latin typeface="Arial" panose="020B0604020202020204" pitchFamily="34" charset="0"/>
                <a:ea typeface="Calibri" panose="020F0502020204030204" pitchFamily="34" charset="0"/>
              </a:rPr>
              <a:t>harmonics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. </a:t>
            </a:r>
            <a:endParaRPr lang="en-US" dirty="0" smtClean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</a:rPr>
              <a:t>If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the time domain repeats at 10 </a:t>
            </a:r>
            <a:r>
              <a:rPr lang="en-US" dirty="0" err="1">
                <a:latin typeface="Arial" panose="020B0604020202020204" pitchFamily="34" charset="0"/>
                <a:ea typeface="Calibri" panose="020F0502020204030204" pitchFamily="34" charset="0"/>
              </a:rPr>
              <a:t>Mhertz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 (a period of 1 microsecond), the frequency spectrum will contain a first harmonic at 10 </a:t>
            </a:r>
            <a:r>
              <a:rPr lang="en-US" dirty="0" err="1">
                <a:latin typeface="Arial" panose="020B0604020202020204" pitchFamily="34" charset="0"/>
                <a:ea typeface="Calibri" panose="020F0502020204030204" pitchFamily="34" charset="0"/>
              </a:rPr>
              <a:t>Mhertz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, a second harmonic at 20 </a:t>
            </a:r>
            <a:r>
              <a:rPr lang="en-US" dirty="0" err="1">
                <a:latin typeface="Arial" panose="020B0604020202020204" pitchFamily="34" charset="0"/>
                <a:ea typeface="Calibri" panose="020F0502020204030204" pitchFamily="34" charset="0"/>
              </a:rPr>
              <a:t>Mhertz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, a third harmonic at 30 </a:t>
            </a:r>
            <a:r>
              <a:rPr lang="en-US" dirty="0" err="1">
                <a:latin typeface="Arial" panose="020B0604020202020204" pitchFamily="34" charset="0"/>
                <a:ea typeface="Calibri" panose="020F0502020204030204" pitchFamily="34" charset="0"/>
              </a:rPr>
              <a:t>Mhertz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, and so forth. </a:t>
            </a:r>
            <a:endParaRPr lang="en-US" dirty="0" smtClean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lvl="1" indent="-285750" algn="just">
              <a:buFont typeface="Arial" panose="020B0604020202020204" pitchFamily="34" charset="0"/>
              <a:buChar char="•"/>
            </a:pPr>
            <a:r>
              <a:rPr lang="de-DE" dirty="0" smtClean="0">
                <a:latin typeface="Arial" panose="020B0604020202020204" pitchFamily="34" charset="0"/>
                <a:ea typeface="Calibri" panose="020F0502020204030204" pitchFamily="34" charset="0"/>
              </a:rPr>
              <a:t>Harmonics 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</a:rPr>
              <a:t>does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not contribute to forming the time domain signal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</a:rPr>
              <a:t>Frequency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spectrum can be viewed in two ways: </a:t>
            </a:r>
            <a:endParaRPr lang="en-US" dirty="0" smtClean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lvl="1" algn="just"/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1) the frequency spectrum is continuous, but zero at all frequencies except the harmonics, or </a:t>
            </a:r>
            <a:endParaRPr lang="en-US" dirty="0" smtClean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lvl="1" algn="just"/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2) the frequency spectrum is discrete, and only defined at the harmonic frequencies. </a:t>
            </a:r>
            <a:endParaRPr lang="en-US" dirty="0" smtClean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9324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4073</TotalTime>
  <Words>429</Words>
  <Application>Microsoft Office PowerPoint</Application>
  <PresentationFormat>Widescreen</PresentationFormat>
  <Paragraphs>63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Times New Roman</vt:lpstr>
      <vt:lpstr>Trebuchet MS</vt:lpstr>
      <vt:lpstr>Tw Cen MT</vt:lpstr>
      <vt:lpstr>Circuit</vt:lpstr>
      <vt:lpstr>PowerPoint Presentation</vt:lpstr>
      <vt:lpstr>Activities</vt:lpstr>
      <vt:lpstr>Filter Design</vt:lpstr>
      <vt:lpstr>Component Selection (Choke, Capacitors)</vt:lpstr>
      <vt:lpstr>Conducted Emission Measurement</vt:lpstr>
      <vt:lpstr>CM filter Design and measured responses</vt:lpstr>
      <vt:lpstr>DM filter Design and measured responses</vt:lpstr>
      <vt:lpstr>PCB Design of CM and dm filter</vt:lpstr>
      <vt:lpstr>PowerPoint Presentation</vt:lpstr>
      <vt:lpstr>CM filter responses using multi tone sources</vt:lpstr>
      <vt:lpstr>DM filter responses using multi tone sources</vt:lpstr>
      <vt:lpstr>Generate noise source and simulate with filter</vt:lpstr>
      <vt:lpstr>Generating noise sources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moin biswas</dc:creator>
  <cp:lastModifiedBy>moin biswas</cp:lastModifiedBy>
  <cp:revision>56</cp:revision>
  <dcterms:created xsi:type="dcterms:W3CDTF">2021-09-28T18:36:48Z</dcterms:created>
  <dcterms:modified xsi:type="dcterms:W3CDTF">2021-10-06T15:21:08Z</dcterms:modified>
</cp:coreProperties>
</file>

<file path=docProps/thumbnail.jpeg>
</file>